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41" d="100"/>
          <a:sy n="41" d="100"/>
        </p:scale>
        <p:origin x="62" y="9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04377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11575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5743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662678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4967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3073338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3845256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93706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173012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315875-DECB-491E-9A51-DF5991B8C08F}"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93426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315875-DECB-491E-9A51-DF5991B8C08F}"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389248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315875-DECB-491E-9A51-DF5991B8C08F}" type="datetimeFigureOut">
              <a:rPr lang="en-GB" smtClean="0"/>
              <a:t>08/09/2022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410694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315875-DECB-491E-9A51-DF5991B8C08F}" type="datetimeFigureOut">
              <a:rPr lang="en-GB" smtClean="0"/>
              <a:t>08/09/2022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75160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15875-DECB-491E-9A51-DF5991B8C08F}" type="datetimeFigureOut">
              <a:rPr lang="en-GB" smtClean="0"/>
              <a:t>08/09/2022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21316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315875-DECB-491E-9A51-DF5991B8C08F}"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752A7D-31EF-4D53-A727-9DE7812DB2E7}" type="slidenum">
              <a:rPr lang="en-GB" smtClean="0"/>
              <a:t>‹#›</a:t>
            </a:fld>
            <a:endParaRPr lang="en-GB"/>
          </a:p>
        </p:txBody>
      </p:sp>
    </p:spTree>
    <p:extLst>
      <p:ext uri="{BB962C8B-B14F-4D97-AF65-F5344CB8AC3E}">
        <p14:creationId xmlns:p14="http://schemas.microsoft.com/office/powerpoint/2010/main" val="216824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752A7D-31EF-4D53-A727-9DE7812DB2E7}" type="slidenum">
              <a:rPr lang="en-GB" smtClean="0"/>
              <a:t>‹#›</a:t>
            </a:fld>
            <a:endParaRPr lang="en-GB"/>
          </a:p>
        </p:txBody>
      </p:sp>
      <p:sp>
        <p:nvSpPr>
          <p:cNvPr id="5" name="Date Placeholder 4"/>
          <p:cNvSpPr>
            <a:spLocks noGrp="1"/>
          </p:cNvSpPr>
          <p:nvPr>
            <p:ph type="dt" sz="half" idx="10"/>
          </p:nvPr>
        </p:nvSpPr>
        <p:spPr/>
        <p:txBody>
          <a:bodyPr/>
          <a:lstStyle/>
          <a:p>
            <a:fld id="{B8315875-DECB-491E-9A51-DF5991B8C08F}" type="datetimeFigureOut">
              <a:rPr lang="en-GB" smtClean="0"/>
              <a:t>08/09/2022</a:t>
            </a:fld>
            <a:endParaRPr lang="en-GB"/>
          </a:p>
        </p:txBody>
      </p:sp>
    </p:spTree>
    <p:extLst>
      <p:ext uri="{BB962C8B-B14F-4D97-AF65-F5344CB8AC3E}">
        <p14:creationId xmlns:p14="http://schemas.microsoft.com/office/powerpoint/2010/main" val="418086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315875-DECB-491E-9A51-DF5991B8C08F}" type="datetimeFigureOut">
              <a:rPr lang="en-GB" smtClean="0"/>
              <a:t>08/09/2022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752A7D-31EF-4D53-A727-9DE7812DB2E7}" type="slidenum">
              <a:rPr lang="en-GB" smtClean="0"/>
              <a:t>‹#›</a:t>
            </a:fld>
            <a:endParaRPr lang="en-GB"/>
          </a:p>
        </p:txBody>
      </p:sp>
    </p:spTree>
    <p:extLst>
      <p:ext uri="{BB962C8B-B14F-4D97-AF65-F5344CB8AC3E}">
        <p14:creationId xmlns:p14="http://schemas.microsoft.com/office/powerpoint/2010/main" val="3156348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Year 1</a:t>
            </a:r>
            <a:endParaRPr lang="en-GB" dirty="0"/>
          </a:p>
        </p:txBody>
      </p:sp>
      <p:sp>
        <p:nvSpPr>
          <p:cNvPr id="3" name="Subtitle 2"/>
          <p:cNvSpPr>
            <a:spLocks noGrp="1"/>
          </p:cNvSpPr>
          <p:nvPr>
            <p:ph type="subTitle" idx="1"/>
          </p:nvPr>
        </p:nvSpPr>
        <p:spPr/>
        <p:txBody>
          <a:bodyPr>
            <a:normAutofit/>
          </a:bodyPr>
          <a:lstStyle/>
          <a:p>
            <a:r>
              <a:rPr lang="en-US" sz="4800" dirty="0" smtClean="0"/>
              <a:t>Phonics Screening Check</a:t>
            </a:r>
            <a:endParaRPr lang="en-GB" sz="4800" dirty="0"/>
          </a:p>
        </p:txBody>
      </p:sp>
      <p:pic>
        <p:nvPicPr>
          <p:cNvPr id="4" name="Picture 3"/>
          <p:cNvPicPr>
            <a:picLocks noChangeAspect="1"/>
          </p:cNvPicPr>
          <p:nvPr/>
        </p:nvPicPr>
        <p:blipFill>
          <a:blip r:embed="rId2"/>
          <a:stretch>
            <a:fillRect/>
          </a:stretch>
        </p:blipFill>
        <p:spPr>
          <a:xfrm>
            <a:off x="1343179" y="293611"/>
            <a:ext cx="4385817" cy="3412560"/>
          </a:xfrm>
          <a:prstGeom prst="rect">
            <a:avLst/>
          </a:prstGeom>
        </p:spPr>
      </p:pic>
    </p:spTree>
    <p:extLst>
      <p:ext uri="{BB962C8B-B14F-4D97-AF65-F5344CB8AC3E}">
        <p14:creationId xmlns:p14="http://schemas.microsoft.com/office/powerpoint/2010/main" val="245752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430" y="178664"/>
            <a:ext cx="9277761" cy="6241185"/>
          </a:xfrm>
          <a:prstGeom prst="rect">
            <a:avLst/>
          </a:prstGeom>
        </p:spPr>
      </p:pic>
    </p:spTree>
    <p:extLst>
      <p:ext uri="{BB962C8B-B14F-4D97-AF65-F5344CB8AC3E}">
        <p14:creationId xmlns:p14="http://schemas.microsoft.com/office/powerpoint/2010/main" val="212202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tested?</a:t>
            </a:r>
            <a:endParaRPr lang="en-GB" dirty="0"/>
          </a:p>
        </p:txBody>
      </p:sp>
      <p:sp>
        <p:nvSpPr>
          <p:cNvPr id="3" name="Content Placeholder 2"/>
          <p:cNvSpPr>
            <a:spLocks noGrp="1"/>
          </p:cNvSpPr>
          <p:nvPr>
            <p:ph idx="1"/>
          </p:nvPr>
        </p:nvSpPr>
        <p:spPr>
          <a:xfrm>
            <a:off x="677334" y="1470124"/>
            <a:ext cx="8596668" cy="3880773"/>
          </a:xfrm>
        </p:spPr>
        <p:txBody>
          <a:bodyPr/>
          <a:lstStyle/>
          <a:p>
            <a:pPr marL="0" indent="0">
              <a:buNone/>
            </a:pPr>
            <a:r>
              <a:rPr lang="en-GB" b="1" dirty="0" smtClean="0"/>
              <a:t>Section </a:t>
            </a:r>
            <a:r>
              <a:rPr lang="en-GB" b="1" dirty="0"/>
              <a:t>2 </a:t>
            </a:r>
          </a:p>
          <a:p>
            <a:r>
              <a:rPr lang="en-GB" sz="2400" dirty="0" smtClean="0"/>
              <a:t>The </a:t>
            </a:r>
            <a:r>
              <a:rPr lang="en-GB" sz="2400" dirty="0"/>
              <a:t>words in section 2 will have a variety of more complex word structures (for example CCVCC, CCCVC, CCCVCC and two syllable words) with some: </a:t>
            </a:r>
            <a:endParaRPr lang="en-GB" sz="2400" dirty="0" smtClean="0"/>
          </a:p>
          <a:p>
            <a:r>
              <a:rPr lang="en-GB" sz="2400" dirty="0" smtClean="0"/>
              <a:t> </a:t>
            </a:r>
            <a:r>
              <a:rPr lang="en-GB" sz="2400" dirty="0"/>
              <a:t>additional consonant digraphs (</a:t>
            </a:r>
            <a:r>
              <a:rPr lang="en-GB" sz="2400" dirty="0" err="1"/>
              <a:t>ph</a:t>
            </a:r>
            <a:r>
              <a:rPr lang="en-GB" sz="2400" dirty="0"/>
              <a:t>, </a:t>
            </a:r>
            <a:r>
              <a:rPr lang="en-GB" sz="2400" dirty="0" err="1"/>
              <a:t>wh</a:t>
            </a:r>
            <a:r>
              <a:rPr lang="en-GB" sz="2400" dirty="0"/>
              <a:t>) </a:t>
            </a:r>
            <a:endParaRPr lang="en-GB" sz="2400" dirty="0" smtClean="0"/>
          </a:p>
          <a:p>
            <a:r>
              <a:rPr lang="en-GB" sz="2400" dirty="0" smtClean="0"/>
              <a:t> </a:t>
            </a:r>
            <a:r>
              <a:rPr lang="en-GB" sz="2400" dirty="0"/>
              <a:t>less frequent and consistent vowel digraphs, including split digraphs (a-e, </a:t>
            </a:r>
            <a:r>
              <a:rPr lang="en-GB" sz="2400" dirty="0" err="1"/>
              <a:t>ai</a:t>
            </a:r>
            <a:r>
              <a:rPr lang="en-GB" sz="2400" dirty="0"/>
              <a:t>, au, aw, ay, </a:t>
            </a:r>
            <a:r>
              <a:rPr lang="en-GB" sz="2400" dirty="0" err="1"/>
              <a:t>ea</a:t>
            </a:r>
            <a:r>
              <a:rPr lang="en-GB" sz="2400" dirty="0"/>
              <a:t>, e-e, </a:t>
            </a:r>
            <a:r>
              <a:rPr lang="en-GB" sz="2400" dirty="0" err="1"/>
              <a:t>er</a:t>
            </a:r>
            <a:r>
              <a:rPr lang="en-GB" sz="2400" dirty="0"/>
              <a:t>, </a:t>
            </a:r>
            <a:r>
              <a:rPr lang="en-GB" sz="2400" dirty="0" err="1"/>
              <a:t>ew</a:t>
            </a:r>
            <a:r>
              <a:rPr lang="en-GB" sz="2400" dirty="0"/>
              <a:t>, </a:t>
            </a:r>
            <a:r>
              <a:rPr lang="en-GB" sz="2400" dirty="0" err="1"/>
              <a:t>i</a:t>
            </a:r>
            <a:r>
              <a:rPr lang="en-GB" sz="2400" dirty="0"/>
              <a:t>-e, </a:t>
            </a:r>
            <a:r>
              <a:rPr lang="en-GB" sz="2400" dirty="0" err="1"/>
              <a:t>ie</a:t>
            </a:r>
            <a:r>
              <a:rPr lang="en-GB" sz="2400" dirty="0"/>
              <a:t>, </a:t>
            </a:r>
            <a:r>
              <a:rPr lang="en-GB" sz="2400" dirty="0" err="1"/>
              <a:t>ir</a:t>
            </a:r>
            <a:r>
              <a:rPr lang="en-GB" sz="2400" dirty="0"/>
              <a:t>, </a:t>
            </a:r>
            <a:r>
              <a:rPr lang="en-GB" sz="2400" dirty="0" err="1"/>
              <a:t>oa</a:t>
            </a:r>
            <a:r>
              <a:rPr lang="en-GB" sz="2400" dirty="0"/>
              <a:t>, o-e, </a:t>
            </a:r>
            <a:r>
              <a:rPr lang="en-GB" sz="2400" dirty="0" err="1"/>
              <a:t>ou</a:t>
            </a:r>
            <a:r>
              <a:rPr lang="en-GB" sz="2400" dirty="0"/>
              <a:t>, ow, oy, </a:t>
            </a:r>
            <a:r>
              <a:rPr lang="en-GB" sz="2400" dirty="0" err="1"/>
              <a:t>ue</a:t>
            </a:r>
            <a:r>
              <a:rPr lang="en-GB" sz="2400" dirty="0"/>
              <a:t>, u-e, </a:t>
            </a:r>
            <a:r>
              <a:rPr lang="en-GB" sz="2400" dirty="0" err="1"/>
              <a:t>ur</a:t>
            </a:r>
            <a:r>
              <a:rPr lang="en-GB" sz="2400" dirty="0"/>
              <a:t>) </a:t>
            </a:r>
            <a:endParaRPr lang="en-GB" sz="2400" dirty="0" smtClean="0"/>
          </a:p>
          <a:p>
            <a:r>
              <a:rPr lang="en-GB" sz="2400" dirty="0" smtClean="0"/>
              <a:t> </a:t>
            </a:r>
            <a:r>
              <a:rPr lang="en-GB" sz="2400" dirty="0" err="1"/>
              <a:t>trigraphs</a:t>
            </a:r>
            <a:r>
              <a:rPr lang="en-GB" sz="2400" dirty="0"/>
              <a:t> (air, </a:t>
            </a:r>
            <a:r>
              <a:rPr lang="en-GB" sz="2400" dirty="0" err="1"/>
              <a:t>igh</a:t>
            </a:r>
            <a:r>
              <a:rPr lang="en-GB" sz="2400" dirty="0"/>
              <a:t>).</a:t>
            </a:r>
          </a:p>
        </p:txBody>
      </p:sp>
    </p:spTree>
    <p:extLst>
      <p:ext uri="{BB962C8B-B14F-4D97-AF65-F5344CB8AC3E}">
        <p14:creationId xmlns:p14="http://schemas.microsoft.com/office/powerpoint/2010/main" val="194424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3267" y="157661"/>
            <a:ext cx="9379859" cy="6530281"/>
          </a:xfrm>
          <a:prstGeom prst="rect">
            <a:avLst/>
          </a:prstGeom>
        </p:spPr>
      </p:pic>
    </p:spTree>
    <p:extLst>
      <p:ext uri="{BB962C8B-B14F-4D97-AF65-F5344CB8AC3E}">
        <p14:creationId xmlns:p14="http://schemas.microsoft.com/office/powerpoint/2010/main" val="283085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7294"/>
            <a:ext cx="9277074" cy="6820706"/>
          </a:xfrm>
          <a:prstGeom prst="rect">
            <a:avLst/>
          </a:prstGeom>
        </p:spPr>
      </p:pic>
    </p:spTree>
    <p:extLst>
      <p:ext uri="{BB962C8B-B14F-4D97-AF65-F5344CB8AC3E}">
        <p14:creationId xmlns:p14="http://schemas.microsoft.com/office/powerpoint/2010/main" val="310902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GB" dirty="0"/>
          </a:p>
        </p:txBody>
      </p:sp>
      <p:sp>
        <p:nvSpPr>
          <p:cNvPr id="3" name="Content Placeholder 2"/>
          <p:cNvSpPr>
            <a:spLocks noGrp="1"/>
          </p:cNvSpPr>
          <p:nvPr>
            <p:ph idx="1"/>
          </p:nvPr>
        </p:nvSpPr>
        <p:spPr>
          <a:xfrm>
            <a:off x="677334" y="1544768"/>
            <a:ext cx="8596668" cy="4669420"/>
          </a:xfrm>
        </p:spPr>
        <p:txBody>
          <a:bodyPr>
            <a:noAutofit/>
          </a:bodyPr>
          <a:lstStyle/>
          <a:p>
            <a:r>
              <a:rPr lang="en-US" sz="2800" dirty="0"/>
              <a:t>We will report the result of the phonics screening check to parents at the end of the Summer term. </a:t>
            </a:r>
            <a:endParaRPr lang="en-US" sz="2800" dirty="0" smtClean="0"/>
          </a:p>
          <a:p>
            <a:r>
              <a:rPr lang="en-US" sz="2800" dirty="0" smtClean="0"/>
              <a:t> </a:t>
            </a:r>
            <a:r>
              <a:rPr lang="en-US" sz="2800" dirty="0"/>
              <a:t>This will confirm if the child has met the standard threshold set by the government, resulting in a ‘pass’. </a:t>
            </a:r>
            <a:endParaRPr lang="en-US" sz="2800" dirty="0" smtClean="0"/>
          </a:p>
          <a:p>
            <a:r>
              <a:rPr lang="en-US" sz="2800" dirty="0" smtClean="0"/>
              <a:t> </a:t>
            </a:r>
            <a:r>
              <a:rPr lang="en-US" sz="2800" dirty="0"/>
              <a:t>Children who do not achieve the expected level will retake the check in June of Year 2. </a:t>
            </a:r>
          </a:p>
          <a:p>
            <a:r>
              <a:rPr lang="en-US" sz="2800" dirty="0" smtClean="0"/>
              <a:t>Children </a:t>
            </a:r>
            <a:r>
              <a:rPr lang="en-US" sz="2800" dirty="0"/>
              <a:t>not working at the expected level, receive additional ‘keep up’ support to support them to make rapid progress in learning phonics.</a:t>
            </a:r>
            <a:endParaRPr lang="en-GB" sz="2800" dirty="0"/>
          </a:p>
        </p:txBody>
      </p:sp>
    </p:spTree>
    <p:extLst>
      <p:ext uri="{BB962C8B-B14F-4D97-AF65-F5344CB8AC3E}">
        <p14:creationId xmlns:p14="http://schemas.microsoft.com/office/powerpoint/2010/main" val="31053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parents help?</a:t>
            </a:r>
            <a:endParaRPr lang="en-GB" dirty="0"/>
          </a:p>
        </p:txBody>
      </p:sp>
      <p:sp>
        <p:nvSpPr>
          <p:cNvPr id="3" name="Content Placeholder 2"/>
          <p:cNvSpPr>
            <a:spLocks noGrp="1"/>
          </p:cNvSpPr>
          <p:nvPr>
            <p:ph idx="1"/>
          </p:nvPr>
        </p:nvSpPr>
        <p:spPr>
          <a:xfrm>
            <a:off x="677334" y="1656736"/>
            <a:ext cx="8596668" cy="3880773"/>
          </a:xfrm>
        </p:spPr>
        <p:txBody>
          <a:bodyPr>
            <a:normAutofit/>
          </a:bodyPr>
          <a:lstStyle/>
          <a:p>
            <a:r>
              <a:rPr lang="en-US" sz="2400" dirty="0"/>
              <a:t>Please continue to listen to your child read and read to them. </a:t>
            </a:r>
            <a:endParaRPr lang="en-US" sz="2400" dirty="0" smtClean="0"/>
          </a:p>
          <a:p>
            <a:r>
              <a:rPr lang="en-US" sz="2400" dirty="0" smtClean="0"/>
              <a:t> </a:t>
            </a:r>
            <a:r>
              <a:rPr lang="en-US" sz="2400" dirty="0"/>
              <a:t>If your child is struggling to read a word, encourage them to identify the phonemes in a word (individual sounds and digraphs). </a:t>
            </a:r>
            <a:endParaRPr lang="en-US" sz="2400" dirty="0" smtClean="0"/>
          </a:p>
          <a:p>
            <a:r>
              <a:rPr lang="en-US" sz="2400" dirty="0" smtClean="0"/>
              <a:t> </a:t>
            </a:r>
            <a:r>
              <a:rPr lang="en-US" sz="2400" dirty="0"/>
              <a:t>As your child sounds out the phonemes from left to right, point to the letters as they read them aloud. </a:t>
            </a:r>
            <a:endParaRPr lang="en-US" sz="2400" dirty="0" smtClean="0"/>
          </a:p>
          <a:p>
            <a:r>
              <a:rPr lang="en-US" sz="2400" dirty="0" smtClean="0"/>
              <a:t> </a:t>
            </a:r>
            <a:r>
              <a:rPr lang="en-US" sz="2400" dirty="0"/>
              <a:t>Discuss the meaning of words whilst reading.</a:t>
            </a:r>
            <a:endParaRPr lang="en-GB" sz="2400" dirty="0"/>
          </a:p>
        </p:txBody>
      </p:sp>
    </p:spTree>
    <p:extLst>
      <p:ext uri="{BB962C8B-B14F-4D97-AF65-F5344CB8AC3E}">
        <p14:creationId xmlns:p14="http://schemas.microsoft.com/office/powerpoint/2010/main" val="1544066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GB" dirty="0"/>
          </a:p>
        </p:txBody>
      </p:sp>
      <p:sp>
        <p:nvSpPr>
          <p:cNvPr id="3" name="Subtitle 2"/>
          <p:cNvSpPr>
            <a:spLocks noGrp="1"/>
          </p:cNvSpPr>
          <p:nvPr>
            <p:ph type="subTitle" idx="1"/>
          </p:nvPr>
        </p:nvSpPr>
        <p:spPr/>
        <p:txBody>
          <a:bodyPr>
            <a:normAutofit/>
          </a:bodyPr>
          <a:lstStyle/>
          <a:p>
            <a:r>
              <a:rPr lang="en-US" sz="2400" dirty="0" smtClean="0"/>
              <a:t>If you have any other questions regarding the phonics check, </a:t>
            </a:r>
            <a:r>
              <a:rPr lang="en-US" sz="2400" smtClean="0"/>
              <a:t>please contact your child’s teacher.</a:t>
            </a:r>
            <a:endParaRPr lang="en-GB" sz="2400" dirty="0"/>
          </a:p>
        </p:txBody>
      </p:sp>
    </p:spTree>
    <p:extLst>
      <p:ext uri="{BB962C8B-B14F-4D97-AF65-F5344CB8AC3E}">
        <p14:creationId xmlns:p14="http://schemas.microsoft.com/office/powerpoint/2010/main" val="194092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phonics?</a:t>
            </a:r>
            <a:endParaRPr lang="en-GB" dirty="0"/>
          </a:p>
        </p:txBody>
      </p:sp>
      <p:sp>
        <p:nvSpPr>
          <p:cNvPr id="3" name="Content Placeholder 2"/>
          <p:cNvSpPr>
            <a:spLocks noGrp="1"/>
          </p:cNvSpPr>
          <p:nvPr>
            <p:ph idx="1"/>
          </p:nvPr>
        </p:nvSpPr>
        <p:spPr>
          <a:xfrm>
            <a:off x="677334" y="1324947"/>
            <a:ext cx="8596668" cy="4716415"/>
          </a:xfrm>
        </p:spPr>
        <p:txBody>
          <a:bodyPr>
            <a:normAutofit/>
          </a:bodyPr>
          <a:lstStyle/>
          <a:p>
            <a:r>
              <a:rPr lang="en-US" sz="2400" dirty="0"/>
              <a:t>Children begin to learn phonics (sounds) in the Early Years. </a:t>
            </a:r>
            <a:endParaRPr lang="en-US" sz="2400" dirty="0" smtClean="0"/>
          </a:p>
          <a:p>
            <a:r>
              <a:rPr lang="en-US" sz="2400" dirty="0"/>
              <a:t> </a:t>
            </a:r>
            <a:r>
              <a:rPr lang="en-US" sz="2400" dirty="0" smtClean="0"/>
              <a:t>  </a:t>
            </a:r>
            <a:r>
              <a:rPr lang="en-US" sz="2400" dirty="0"/>
              <a:t>Once children begin learning sounds, they use this knowledge to read and spell words. Children can then see the purpose of learning sounds. For this reason, the first initial sounds that are taught are s / a / t / p / </a:t>
            </a:r>
            <a:r>
              <a:rPr lang="en-US" sz="2400" dirty="0" err="1"/>
              <a:t>i</a:t>
            </a:r>
            <a:r>
              <a:rPr lang="en-US" sz="2400" dirty="0"/>
              <a:t> / n. </a:t>
            </a:r>
            <a:endParaRPr lang="en-US" sz="2400" dirty="0" smtClean="0"/>
          </a:p>
          <a:p>
            <a:r>
              <a:rPr lang="en-US" sz="2400" dirty="0" smtClean="0"/>
              <a:t> </a:t>
            </a:r>
            <a:r>
              <a:rPr lang="en-US" sz="2400" dirty="0"/>
              <a:t>These can immediately be blended for reading (known as decoding), to make simple CVC words (consonant, vowel, consonant) e.g. sat, pin. </a:t>
            </a:r>
            <a:endParaRPr lang="en-US" sz="2400" dirty="0" smtClean="0"/>
          </a:p>
          <a:p>
            <a:r>
              <a:rPr lang="en-US" sz="2400" dirty="0" smtClean="0"/>
              <a:t> </a:t>
            </a:r>
            <a:r>
              <a:rPr lang="en-US" sz="2400" dirty="0"/>
              <a:t>Children then develop segmenting for writing skills; breaking the words into sounds to spell it out</a:t>
            </a:r>
            <a:endParaRPr lang="en-GB" sz="2400" dirty="0"/>
          </a:p>
        </p:txBody>
      </p:sp>
    </p:spTree>
    <p:extLst>
      <p:ext uri="{BB962C8B-B14F-4D97-AF65-F5344CB8AC3E}">
        <p14:creationId xmlns:p14="http://schemas.microsoft.com/office/powerpoint/2010/main" val="30517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Phonics Screening Check?</a:t>
            </a:r>
            <a:endParaRPr lang="en-GB" dirty="0"/>
          </a:p>
        </p:txBody>
      </p:sp>
      <p:sp>
        <p:nvSpPr>
          <p:cNvPr id="3" name="Content Placeholder 2"/>
          <p:cNvSpPr>
            <a:spLocks noGrp="1"/>
          </p:cNvSpPr>
          <p:nvPr>
            <p:ph idx="1"/>
          </p:nvPr>
        </p:nvSpPr>
        <p:spPr>
          <a:xfrm>
            <a:off x="677334" y="1623527"/>
            <a:ext cx="8596668" cy="4417835"/>
          </a:xfrm>
        </p:spPr>
        <p:txBody>
          <a:bodyPr>
            <a:noAutofit/>
          </a:bodyPr>
          <a:lstStyle/>
          <a:p>
            <a:r>
              <a:rPr lang="en-US" sz="2400" dirty="0" smtClean="0"/>
              <a:t>The </a:t>
            </a:r>
            <a:r>
              <a:rPr lang="en-US" sz="2400" dirty="0"/>
              <a:t>phonics screening check is designed to confirm whether individual children have learnt sufficient phonic decoding and blending skills to an appropriate standard. </a:t>
            </a:r>
          </a:p>
          <a:p>
            <a:r>
              <a:rPr lang="en-US" sz="2400" dirty="0" smtClean="0"/>
              <a:t>It </a:t>
            </a:r>
            <a:r>
              <a:rPr lang="en-US" sz="2400" dirty="0"/>
              <a:t>helps teachers identify any misunderstandings or gaps in phonics knowledge before children move to Year 2. </a:t>
            </a:r>
            <a:endParaRPr lang="en-US" sz="2400" dirty="0" smtClean="0"/>
          </a:p>
          <a:p>
            <a:r>
              <a:rPr lang="en-US" sz="2400" dirty="0" smtClean="0"/>
              <a:t> </a:t>
            </a:r>
            <a:r>
              <a:rPr lang="en-US" sz="2400" dirty="0"/>
              <a:t>Children in Year 1 are required to take part in the statutory national phonics screening check </a:t>
            </a:r>
            <a:r>
              <a:rPr lang="en-US" sz="2400" dirty="0" smtClean="0"/>
              <a:t>which is usually during </a:t>
            </a:r>
            <a:r>
              <a:rPr lang="en-US" sz="2400" dirty="0"/>
              <a:t>the </a:t>
            </a:r>
            <a:r>
              <a:rPr lang="en-US" sz="2400" dirty="0" smtClean="0"/>
              <a:t>beginning of June. </a:t>
            </a:r>
          </a:p>
          <a:p>
            <a:r>
              <a:rPr lang="en-US" sz="2400" dirty="0" smtClean="0"/>
              <a:t> Any children </a:t>
            </a:r>
            <a:r>
              <a:rPr lang="en-US" sz="2400" dirty="0"/>
              <a:t>in Year 2 that did not pass the phonics screening check in </a:t>
            </a:r>
            <a:r>
              <a:rPr lang="en-US" sz="2400" dirty="0" smtClean="0"/>
              <a:t>Autumn, </a:t>
            </a:r>
            <a:r>
              <a:rPr lang="en-US" sz="2400" dirty="0"/>
              <a:t>will also take part in the check </a:t>
            </a:r>
            <a:r>
              <a:rPr lang="en-US" sz="2400" dirty="0" smtClean="0"/>
              <a:t>again in June.</a:t>
            </a:r>
            <a:endParaRPr lang="en-GB" sz="2400" dirty="0"/>
          </a:p>
        </p:txBody>
      </p:sp>
    </p:spTree>
    <p:extLst>
      <p:ext uri="{BB962C8B-B14F-4D97-AF65-F5344CB8AC3E}">
        <p14:creationId xmlns:p14="http://schemas.microsoft.com/office/powerpoint/2010/main" val="360982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during the screening check?</a:t>
            </a:r>
            <a:endParaRPr lang="en-GB" dirty="0"/>
          </a:p>
        </p:txBody>
      </p:sp>
      <p:sp>
        <p:nvSpPr>
          <p:cNvPr id="3" name="Content Placeholder 2"/>
          <p:cNvSpPr>
            <a:spLocks noGrp="1"/>
          </p:cNvSpPr>
          <p:nvPr>
            <p:ph idx="1"/>
          </p:nvPr>
        </p:nvSpPr>
        <p:spPr>
          <a:xfrm>
            <a:off x="677334" y="2160589"/>
            <a:ext cx="8596668" cy="4258872"/>
          </a:xfrm>
        </p:spPr>
        <p:txBody>
          <a:bodyPr>
            <a:normAutofit lnSpcReduction="10000"/>
          </a:bodyPr>
          <a:lstStyle/>
          <a:p>
            <a:r>
              <a:rPr lang="en-US" sz="2400" dirty="0" smtClean="0"/>
              <a:t>Miss Light as Y1 teacher, or </a:t>
            </a:r>
            <a:r>
              <a:rPr lang="en-US" sz="2400" dirty="0" err="1" smtClean="0"/>
              <a:t>Mrs</a:t>
            </a:r>
            <a:r>
              <a:rPr lang="en-US" sz="2400" dirty="0" smtClean="0"/>
              <a:t> Conway as English Lead, will </a:t>
            </a:r>
            <a:r>
              <a:rPr lang="en-US" sz="2400" dirty="0"/>
              <a:t>sit individually with children in a quiet room to administer the screening check. </a:t>
            </a:r>
            <a:endParaRPr lang="en-US" sz="2400" dirty="0" smtClean="0"/>
          </a:p>
          <a:p>
            <a:r>
              <a:rPr lang="en-US" sz="2400" dirty="0" smtClean="0"/>
              <a:t> </a:t>
            </a:r>
            <a:r>
              <a:rPr lang="en-US" sz="2400" dirty="0"/>
              <a:t>Children will be shown a list of words across 2 sections to read aloud. </a:t>
            </a:r>
            <a:endParaRPr lang="en-US" sz="2400" dirty="0" smtClean="0"/>
          </a:p>
          <a:p>
            <a:r>
              <a:rPr lang="en-US" sz="2400" dirty="0" smtClean="0"/>
              <a:t>The </a:t>
            </a:r>
            <a:r>
              <a:rPr lang="en-US" sz="2400" dirty="0"/>
              <a:t>check takes approximately 10 minutes but it is not timed and children can work at their own pace. </a:t>
            </a:r>
            <a:endParaRPr lang="en-US" sz="2400" dirty="0" smtClean="0"/>
          </a:p>
          <a:p>
            <a:r>
              <a:rPr lang="en-US" sz="2400" dirty="0" smtClean="0"/>
              <a:t> </a:t>
            </a:r>
            <a:r>
              <a:rPr lang="en-US" sz="2400" dirty="0"/>
              <a:t>Children can blend (sound out) words or read them by sight. </a:t>
            </a:r>
            <a:endParaRPr lang="en-US" sz="2400" dirty="0" smtClean="0"/>
          </a:p>
          <a:p>
            <a:r>
              <a:rPr lang="en-US" sz="2400" dirty="0" smtClean="0"/>
              <a:t> </a:t>
            </a:r>
            <a:r>
              <a:rPr lang="en-US" sz="2400" dirty="0"/>
              <a:t>The list of words the children read is a combination of 20 real words and 20 pseudo words (nonsense words).</a:t>
            </a:r>
            <a:endParaRPr lang="en-GB" sz="2400" dirty="0"/>
          </a:p>
        </p:txBody>
      </p:sp>
    </p:spTree>
    <p:extLst>
      <p:ext uri="{BB962C8B-B14F-4D97-AF65-F5344CB8AC3E}">
        <p14:creationId xmlns:p14="http://schemas.microsoft.com/office/powerpoint/2010/main" val="384275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 Words</a:t>
            </a:r>
            <a:endParaRPr lang="en-GB" dirty="0"/>
          </a:p>
        </p:txBody>
      </p:sp>
      <p:sp>
        <p:nvSpPr>
          <p:cNvPr id="3" name="Content Placeholder 2"/>
          <p:cNvSpPr>
            <a:spLocks noGrp="1"/>
          </p:cNvSpPr>
          <p:nvPr>
            <p:ph idx="1"/>
          </p:nvPr>
        </p:nvSpPr>
        <p:spPr>
          <a:xfrm>
            <a:off x="490722" y="1466423"/>
            <a:ext cx="7664233" cy="4374540"/>
          </a:xfrm>
        </p:spPr>
        <p:txBody>
          <a:bodyPr>
            <a:noAutofit/>
          </a:bodyPr>
          <a:lstStyle/>
          <a:p>
            <a:r>
              <a:rPr lang="en-US" sz="2800" dirty="0" smtClean="0"/>
              <a:t>The </a:t>
            </a:r>
            <a:r>
              <a:rPr lang="en-US" sz="2800" dirty="0"/>
              <a:t>pseudo words will be shown with a picture of an alien next to them. This provides the children with a context for the pseudo word which is independent from any existing vocabulary they may have. </a:t>
            </a:r>
            <a:endParaRPr lang="en-US" sz="2800" dirty="0" smtClean="0"/>
          </a:p>
          <a:p>
            <a:r>
              <a:rPr lang="en-US" sz="2800" dirty="0" smtClean="0"/>
              <a:t> </a:t>
            </a:r>
            <a:r>
              <a:rPr lang="en-US" sz="2800" dirty="0"/>
              <a:t>Pseudo words are included because they will be new to all children; they do not </a:t>
            </a:r>
            <a:r>
              <a:rPr lang="en-US" sz="2800" dirty="0" err="1"/>
              <a:t>favour</a:t>
            </a:r>
            <a:r>
              <a:rPr lang="en-US" sz="2800" dirty="0"/>
              <a:t> children with a good vocabulary knowledge or visual memory of words.</a:t>
            </a:r>
            <a:endParaRPr lang="en-GB" sz="2800" dirty="0"/>
          </a:p>
        </p:txBody>
      </p:sp>
      <p:pic>
        <p:nvPicPr>
          <p:cNvPr id="4" name="Picture 3"/>
          <p:cNvPicPr>
            <a:picLocks noChangeAspect="1"/>
          </p:cNvPicPr>
          <p:nvPr/>
        </p:nvPicPr>
        <p:blipFill>
          <a:blip r:embed="rId2"/>
          <a:stretch>
            <a:fillRect/>
          </a:stretch>
        </p:blipFill>
        <p:spPr>
          <a:xfrm>
            <a:off x="8154955" y="1466423"/>
            <a:ext cx="1598434" cy="1598434"/>
          </a:xfrm>
          <a:prstGeom prst="rect">
            <a:avLst/>
          </a:prstGeom>
        </p:spPr>
      </p:pic>
    </p:spTree>
    <p:extLst>
      <p:ext uri="{BB962C8B-B14F-4D97-AF65-F5344CB8AC3E}">
        <p14:creationId xmlns:p14="http://schemas.microsoft.com/office/powerpoint/2010/main" val="170960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072" y="308513"/>
            <a:ext cx="8105653" cy="6110948"/>
          </a:xfrm>
          <a:prstGeom prst="rect">
            <a:avLst/>
          </a:prstGeom>
        </p:spPr>
      </p:pic>
    </p:spTree>
    <p:extLst>
      <p:ext uri="{BB962C8B-B14F-4D97-AF65-F5344CB8AC3E}">
        <p14:creationId xmlns:p14="http://schemas.microsoft.com/office/powerpoint/2010/main" val="93367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words</a:t>
            </a:r>
            <a:endParaRPr lang="en-GB" dirty="0"/>
          </a:p>
        </p:txBody>
      </p:sp>
      <p:pic>
        <p:nvPicPr>
          <p:cNvPr id="4" name="Content Placeholder 3"/>
          <p:cNvPicPr>
            <a:picLocks noGrp="1" noChangeAspect="1"/>
          </p:cNvPicPr>
          <p:nvPr>
            <p:ph idx="1"/>
          </p:nvPr>
        </p:nvPicPr>
        <p:blipFill>
          <a:blip r:embed="rId2"/>
          <a:stretch>
            <a:fillRect/>
          </a:stretch>
        </p:blipFill>
        <p:spPr>
          <a:xfrm>
            <a:off x="1337420" y="1270000"/>
            <a:ext cx="7414694" cy="5407800"/>
          </a:xfrm>
          <a:prstGeom prst="rect">
            <a:avLst/>
          </a:prstGeom>
        </p:spPr>
      </p:pic>
    </p:spTree>
    <p:extLst>
      <p:ext uri="{BB962C8B-B14F-4D97-AF65-F5344CB8AC3E}">
        <p14:creationId xmlns:p14="http://schemas.microsoft.com/office/powerpoint/2010/main" val="141595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tested?</a:t>
            </a:r>
            <a:endParaRPr lang="en-GB" dirty="0"/>
          </a:p>
        </p:txBody>
      </p:sp>
      <p:sp>
        <p:nvSpPr>
          <p:cNvPr id="3" name="Content Placeholder 2"/>
          <p:cNvSpPr>
            <a:spLocks noGrp="1"/>
          </p:cNvSpPr>
          <p:nvPr>
            <p:ph idx="1"/>
          </p:nvPr>
        </p:nvSpPr>
        <p:spPr>
          <a:xfrm>
            <a:off x="677334" y="1432801"/>
            <a:ext cx="8596668" cy="4520130"/>
          </a:xfrm>
        </p:spPr>
        <p:txBody>
          <a:bodyPr>
            <a:normAutofit/>
          </a:bodyPr>
          <a:lstStyle/>
          <a:p>
            <a:r>
              <a:rPr lang="en-GB" sz="2400" dirty="0"/>
              <a:t>Section 1 </a:t>
            </a:r>
            <a:endParaRPr lang="en-GB" sz="2400" dirty="0" smtClean="0"/>
          </a:p>
          <a:p>
            <a:r>
              <a:rPr lang="en-GB" sz="2400" dirty="0" smtClean="0"/>
              <a:t>The </a:t>
            </a:r>
            <a:r>
              <a:rPr lang="en-GB" sz="2400" dirty="0"/>
              <a:t>words in section 1 will have a variety of simple word structures (for example CVC, VCC, CCVC and CVCC) using: </a:t>
            </a:r>
          </a:p>
          <a:p>
            <a:r>
              <a:rPr lang="en-GB" sz="2400" dirty="0" smtClean="0"/>
              <a:t>single </a:t>
            </a:r>
            <a:r>
              <a:rPr lang="en-GB" sz="2400" dirty="0"/>
              <a:t>letters (a, b, c, d, e, f, g, h, I, j, k, l, m, n, o, p, q(u), r, s, t, u, v, w, x, y, z) </a:t>
            </a:r>
            <a:endParaRPr lang="en-GB" sz="2400" dirty="0" smtClean="0"/>
          </a:p>
          <a:p>
            <a:r>
              <a:rPr lang="en-GB" sz="2400" dirty="0" smtClean="0"/>
              <a:t> </a:t>
            </a:r>
            <a:r>
              <a:rPr lang="en-GB" sz="2400" dirty="0"/>
              <a:t>some consonant digraphs (</a:t>
            </a:r>
            <a:r>
              <a:rPr lang="en-GB" sz="2400" dirty="0" err="1"/>
              <a:t>ch</a:t>
            </a:r>
            <a:r>
              <a:rPr lang="en-GB" sz="2400" dirty="0"/>
              <a:t>, </a:t>
            </a:r>
            <a:r>
              <a:rPr lang="en-GB" sz="2400" dirty="0" err="1"/>
              <a:t>ck</a:t>
            </a:r>
            <a:r>
              <a:rPr lang="en-GB" sz="2400" dirty="0"/>
              <a:t>, </a:t>
            </a:r>
            <a:r>
              <a:rPr lang="en-GB" sz="2400" dirty="0" err="1"/>
              <a:t>ff</a:t>
            </a:r>
            <a:r>
              <a:rPr lang="en-GB" sz="2400" dirty="0"/>
              <a:t>, </a:t>
            </a:r>
            <a:r>
              <a:rPr lang="en-GB" sz="2400" dirty="0" err="1"/>
              <a:t>ll</a:t>
            </a:r>
            <a:r>
              <a:rPr lang="en-GB" sz="2400" dirty="0"/>
              <a:t>, ng, </a:t>
            </a:r>
            <a:r>
              <a:rPr lang="en-GB" sz="2400" dirty="0" err="1"/>
              <a:t>sh</a:t>
            </a:r>
            <a:r>
              <a:rPr lang="en-GB" sz="2400" dirty="0"/>
              <a:t>, </a:t>
            </a:r>
            <a:r>
              <a:rPr lang="en-GB" sz="2400" dirty="0" err="1"/>
              <a:t>ss</a:t>
            </a:r>
            <a:r>
              <a:rPr lang="en-GB" sz="2400" dirty="0"/>
              <a:t>, </a:t>
            </a:r>
            <a:r>
              <a:rPr lang="en-GB" sz="2400" dirty="0" err="1"/>
              <a:t>th</a:t>
            </a:r>
            <a:r>
              <a:rPr lang="en-GB" sz="2400" dirty="0"/>
              <a:t>, </a:t>
            </a:r>
            <a:r>
              <a:rPr lang="en-GB" sz="2400" dirty="0" err="1"/>
              <a:t>zz</a:t>
            </a:r>
            <a:r>
              <a:rPr lang="en-GB" sz="2400" dirty="0"/>
              <a:t>) </a:t>
            </a:r>
          </a:p>
          <a:p>
            <a:r>
              <a:rPr lang="en-GB" sz="2400" dirty="0" smtClean="0"/>
              <a:t>frequent </a:t>
            </a:r>
            <a:r>
              <a:rPr lang="en-GB" sz="2400" dirty="0"/>
              <a:t>and consistent vowel digraphs (</a:t>
            </a:r>
            <a:r>
              <a:rPr lang="en-GB" sz="2400" dirty="0" err="1"/>
              <a:t>ar</a:t>
            </a:r>
            <a:r>
              <a:rPr lang="en-GB" sz="2400" dirty="0"/>
              <a:t>, </a:t>
            </a:r>
            <a:r>
              <a:rPr lang="en-GB" sz="2400" dirty="0" err="1"/>
              <a:t>ee</a:t>
            </a:r>
            <a:r>
              <a:rPr lang="en-GB" sz="2400" dirty="0"/>
              <a:t>, oi, </a:t>
            </a:r>
            <a:r>
              <a:rPr lang="en-GB" sz="2400" dirty="0" err="1"/>
              <a:t>oo</a:t>
            </a:r>
            <a:r>
              <a:rPr lang="en-GB" sz="2400" dirty="0" smtClean="0"/>
              <a:t>, or</a:t>
            </a:r>
            <a:r>
              <a:rPr lang="en-GB" sz="2400" dirty="0"/>
              <a:t>)</a:t>
            </a:r>
          </a:p>
        </p:txBody>
      </p:sp>
    </p:spTree>
    <p:extLst>
      <p:ext uri="{BB962C8B-B14F-4D97-AF65-F5344CB8AC3E}">
        <p14:creationId xmlns:p14="http://schemas.microsoft.com/office/powerpoint/2010/main" val="36173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390" y="262398"/>
            <a:ext cx="8893496" cy="6277086"/>
          </a:xfrm>
          <a:prstGeom prst="rect">
            <a:avLst/>
          </a:prstGeom>
        </p:spPr>
      </p:pic>
    </p:spTree>
    <p:extLst>
      <p:ext uri="{BB962C8B-B14F-4D97-AF65-F5344CB8AC3E}">
        <p14:creationId xmlns:p14="http://schemas.microsoft.com/office/powerpoint/2010/main" val="9086923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18CB99E205E2449BC5A8966F0DB608" ma:contentTypeVersion="16" ma:contentTypeDescription="Create a new document." ma:contentTypeScope="" ma:versionID="72ff0e360b91ae722d850ede0ed81d7e">
  <xsd:schema xmlns:xsd="http://www.w3.org/2001/XMLSchema" xmlns:xs="http://www.w3.org/2001/XMLSchema" xmlns:p="http://schemas.microsoft.com/office/2006/metadata/properties" xmlns:ns2="336973ca-a7ce-4df3-8092-f6429753cbe8" xmlns:ns3="36e70f23-7f29-450e-9061-f22fce1ddfe3" targetNamespace="http://schemas.microsoft.com/office/2006/metadata/properties" ma:root="true" ma:fieldsID="5e6c2a0cb5389e257ad2453709c7bf09" ns2:_="" ns3:_="">
    <xsd:import namespace="336973ca-a7ce-4df3-8092-f6429753cbe8"/>
    <xsd:import namespace="36e70f23-7f29-450e-9061-f22fce1ddf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973ca-a7ce-4df3-8092-f6429753cb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1048f4-a3ca-4dbe-89ea-db3c8ee982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6e70f23-7f29-450e-9061-f22fce1ddf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59259c4-1696-4464-89d1-b6e321e53e55}" ma:internalName="TaxCatchAll" ma:showField="CatchAllData" ma:web="36e70f23-7f29-450e-9061-f22fce1ddf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6e70f23-7f29-450e-9061-f22fce1ddfe3" xsi:nil="true"/>
    <lcf76f155ced4ddcb4097134ff3c332f xmlns="336973ca-a7ce-4df3-8092-f6429753cbe8">
      <Terms xmlns="http://schemas.microsoft.com/office/infopath/2007/PartnerControls"/>
    </lcf76f155ced4ddcb4097134ff3c332f>
    <MediaLengthInSeconds xmlns="336973ca-a7ce-4df3-8092-f6429753cbe8" xsi:nil="true"/>
    <SharedWithUsers xmlns="36e70f23-7f29-450e-9061-f22fce1ddfe3">
      <UserInfo>
        <DisplayName/>
        <AccountId xsi:nil="true"/>
        <AccountType/>
      </UserInfo>
    </SharedWithUsers>
  </documentManagement>
</p:properties>
</file>

<file path=customXml/itemProps1.xml><?xml version="1.0" encoding="utf-8"?>
<ds:datastoreItem xmlns:ds="http://schemas.openxmlformats.org/officeDocument/2006/customXml" ds:itemID="{2B08C7C7-1419-4B1A-A82A-4E743556C19C}"/>
</file>

<file path=customXml/itemProps2.xml><?xml version="1.0" encoding="utf-8"?>
<ds:datastoreItem xmlns:ds="http://schemas.openxmlformats.org/officeDocument/2006/customXml" ds:itemID="{7DF89A3A-BD2E-43E7-A592-F3BE61115094}">
  <ds:schemaRefs>
    <ds:schemaRef ds:uri="http://schemas.microsoft.com/sharepoint/v3/contenttype/forms"/>
  </ds:schemaRefs>
</ds:datastoreItem>
</file>

<file path=customXml/itemProps3.xml><?xml version="1.0" encoding="utf-8"?>
<ds:datastoreItem xmlns:ds="http://schemas.openxmlformats.org/officeDocument/2006/customXml" ds:itemID="{2950075E-0074-4C60-94F6-E834717AEE4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54f3c03-2bd6-4df3-bee5-c54b4ba26e8e"/>
    <ds:schemaRef ds:uri="4f751564-fe0a-461e-82a9-d63239ff4eb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32</TotalTime>
  <Words>820</Words>
  <Application>Microsoft Office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Year 1</vt:lpstr>
      <vt:lpstr>What is phonics?</vt:lpstr>
      <vt:lpstr>What is the Phonics Screening Check?</vt:lpstr>
      <vt:lpstr>What happens during the screening check?</vt:lpstr>
      <vt:lpstr>Pseudo Words</vt:lpstr>
      <vt:lpstr>PowerPoint Presentation</vt:lpstr>
      <vt:lpstr>Real words</vt:lpstr>
      <vt:lpstr>What is tested?</vt:lpstr>
      <vt:lpstr>PowerPoint Presentation</vt:lpstr>
      <vt:lpstr>PowerPoint Presentation</vt:lpstr>
      <vt:lpstr>What is tested?</vt:lpstr>
      <vt:lpstr>PowerPoint Presentation</vt:lpstr>
      <vt:lpstr>PowerPoint Presentation</vt:lpstr>
      <vt:lpstr>Results</vt:lpstr>
      <vt:lpstr>How can parents help?</vt:lpstr>
      <vt:lpstr>Thank you</vt:lpstr>
    </vt:vector>
  </TitlesOfParts>
  <Company>Norfolk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dc:title>
  <dc:creator>Freya Conway</dc:creator>
  <cp:lastModifiedBy>Freya Conway</cp:lastModifiedBy>
  <cp:revision>5</cp:revision>
  <dcterms:created xsi:type="dcterms:W3CDTF">2022-09-08T09:36:00Z</dcterms:created>
  <dcterms:modified xsi:type="dcterms:W3CDTF">2022-09-08T10:08:29Z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0x0101005A18CB99E205E2449BC5A8966F0DB608</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